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7" r:id="rId2"/>
    <p:sldId id="279" r:id="rId3"/>
    <p:sldId id="258" r:id="rId4"/>
    <p:sldId id="259" r:id="rId5"/>
    <p:sldId id="260" r:id="rId6"/>
    <p:sldId id="264" r:id="rId7"/>
    <p:sldId id="265" r:id="rId8"/>
    <p:sldId id="285" r:id="rId9"/>
    <p:sldId id="288" r:id="rId10"/>
    <p:sldId id="286" r:id="rId11"/>
    <p:sldId id="284" r:id="rId12"/>
    <p:sldId id="287" r:id="rId13"/>
    <p:sldId id="274" r:id="rId14"/>
    <p:sldId id="275" r:id="rId15"/>
    <p:sldId id="266" r:id="rId16"/>
    <p:sldId id="282" r:id="rId17"/>
    <p:sldId id="268" r:id="rId18"/>
    <p:sldId id="269" r:id="rId19"/>
    <p:sldId id="271" r:id="rId20"/>
    <p:sldId id="270" r:id="rId21"/>
    <p:sldId id="272" r:id="rId22"/>
    <p:sldId id="276" r:id="rId23"/>
    <p:sldId id="278" r:id="rId24"/>
    <p:sldId id="283" r:id="rId25"/>
    <p:sldId id="277" r:id="rId26"/>
    <p:sldId id="28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3B3B"/>
    <a:srgbClr val="3F43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973797-6AE4-4164-96EC-B7BB7B1DC396}" v="14" dt="2023-01-12T08:03:41.2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94" autoAdjust="0"/>
    <p:restoredTop sz="94660"/>
  </p:normalViewPr>
  <p:slideViewPr>
    <p:cSldViewPr snapToGrid="0">
      <p:cViewPr varScale="1">
        <p:scale>
          <a:sx n="82" d="100"/>
          <a:sy n="82" d="100"/>
        </p:scale>
        <p:origin x="6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pil Sangameshwar" userId="828d1575172d4406" providerId="LiveId" clId="{A2A5728A-D172-404B-9DA9-70B965D7D11A}"/>
    <pc:docChg chg="addSld modSld sldOrd">
      <pc:chgData name="Kapil Sangameshwar" userId="828d1575172d4406" providerId="LiveId" clId="{A2A5728A-D172-404B-9DA9-70B965D7D11A}" dt="2023-01-01T19:02:41.555" v="36" actId="1076"/>
      <pc:docMkLst>
        <pc:docMk/>
      </pc:docMkLst>
      <pc:sldChg chg="modSp mod">
        <pc:chgData name="Kapil Sangameshwar" userId="828d1575172d4406" providerId="LiveId" clId="{A2A5728A-D172-404B-9DA9-70B965D7D11A}" dt="2023-01-01T18:44:54.895" v="6" actId="20577"/>
        <pc:sldMkLst>
          <pc:docMk/>
          <pc:sldMk cId="90683668" sldId="259"/>
        </pc:sldMkLst>
        <pc:spChg chg="mod">
          <ac:chgData name="Kapil Sangameshwar" userId="828d1575172d4406" providerId="LiveId" clId="{A2A5728A-D172-404B-9DA9-70B965D7D11A}" dt="2023-01-01T18:44:54.895" v="6" actId="20577"/>
          <ac:spMkLst>
            <pc:docMk/>
            <pc:sldMk cId="90683668" sldId="259"/>
            <ac:spMk id="3" creationId="{AADFF343-FC0A-FA1D-DF5F-B1404DE0374F}"/>
          </ac:spMkLst>
        </pc:spChg>
      </pc:sldChg>
      <pc:sldChg chg="modSp mod">
        <pc:chgData name="Kapil Sangameshwar" userId="828d1575172d4406" providerId="LiveId" clId="{A2A5728A-D172-404B-9DA9-70B965D7D11A}" dt="2023-01-01T18:59:05.183" v="28" actId="20577"/>
        <pc:sldMkLst>
          <pc:docMk/>
          <pc:sldMk cId="4085510163" sldId="274"/>
        </pc:sldMkLst>
        <pc:spChg chg="mod">
          <ac:chgData name="Kapil Sangameshwar" userId="828d1575172d4406" providerId="LiveId" clId="{A2A5728A-D172-404B-9DA9-70B965D7D11A}" dt="2023-01-01T18:59:05.183" v="28" actId="20577"/>
          <ac:spMkLst>
            <pc:docMk/>
            <pc:sldMk cId="4085510163" sldId="274"/>
            <ac:spMk id="5" creationId="{B52061CB-FF99-34A7-BFB0-EFC437B8ED16}"/>
          </ac:spMkLst>
        </pc:spChg>
      </pc:sldChg>
      <pc:sldChg chg="modSp mod">
        <pc:chgData name="Kapil Sangameshwar" userId="828d1575172d4406" providerId="LiveId" clId="{A2A5728A-D172-404B-9DA9-70B965D7D11A}" dt="2023-01-01T18:21:53.733" v="5" actId="20577"/>
        <pc:sldMkLst>
          <pc:docMk/>
          <pc:sldMk cId="156215043" sldId="275"/>
        </pc:sldMkLst>
        <pc:spChg chg="mod">
          <ac:chgData name="Kapil Sangameshwar" userId="828d1575172d4406" providerId="LiveId" clId="{A2A5728A-D172-404B-9DA9-70B965D7D11A}" dt="2023-01-01T18:21:53.733" v="5" actId="20577"/>
          <ac:spMkLst>
            <pc:docMk/>
            <pc:sldMk cId="156215043" sldId="275"/>
            <ac:spMk id="3" creationId="{3909DEE0-00F2-CACD-4370-BF890325FA66}"/>
          </ac:spMkLst>
        </pc:spChg>
      </pc:sldChg>
      <pc:sldChg chg="addSp modSp new mod ord">
        <pc:chgData name="Kapil Sangameshwar" userId="828d1575172d4406" providerId="LiveId" clId="{A2A5728A-D172-404B-9DA9-70B965D7D11A}" dt="2023-01-01T19:02:41.555" v="36" actId="1076"/>
        <pc:sldMkLst>
          <pc:docMk/>
          <pc:sldMk cId="4093876103" sldId="284"/>
        </pc:sldMkLst>
        <pc:picChg chg="add mod">
          <ac:chgData name="Kapil Sangameshwar" userId="828d1575172d4406" providerId="LiveId" clId="{A2A5728A-D172-404B-9DA9-70B965D7D11A}" dt="2023-01-01T19:02:41.555" v="36" actId="1076"/>
          <ac:picMkLst>
            <pc:docMk/>
            <pc:sldMk cId="4093876103" sldId="284"/>
            <ac:picMk id="3" creationId="{EEF3B887-44B9-1C22-F67B-536567246448}"/>
          </ac:picMkLst>
        </pc:picChg>
      </pc:sldChg>
    </pc:docChg>
  </pc:docChgLst>
  <pc:docChgLst>
    <pc:chgData name="Kapil Sangameshwar" userId="828d1575172d4406" providerId="LiveId" clId="{76973797-6AE4-4164-96EC-B7BB7B1DC396}"/>
    <pc:docChg chg="undo custSel addSld modSld sldOrd">
      <pc:chgData name="Kapil Sangameshwar" userId="828d1575172d4406" providerId="LiveId" clId="{76973797-6AE4-4164-96EC-B7BB7B1DC396}" dt="2023-01-12T08:04:46.988" v="508" actId="113"/>
      <pc:docMkLst>
        <pc:docMk/>
      </pc:docMkLst>
      <pc:sldChg chg="modSp mod">
        <pc:chgData name="Kapil Sangameshwar" userId="828d1575172d4406" providerId="LiveId" clId="{76973797-6AE4-4164-96EC-B7BB7B1DC396}" dt="2023-01-05T07:37:52.409" v="104" actId="207"/>
        <pc:sldMkLst>
          <pc:docMk/>
          <pc:sldMk cId="562259016" sldId="258"/>
        </pc:sldMkLst>
        <pc:spChg chg="mod">
          <ac:chgData name="Kapil Sangameshwar" userId="828d1575172d4406" providerId="LiveId" clId="{76973797-6AE4-4164-96EC-B7BB7B1DC396}" dt="2023-01-05T07:37:52.409" v="104" actId="207"/>
          <ac:spMkLst>
            <pc:docMk/>
            <pc:sldMk cId="562259016" sldId="258"/>
            <ac:spMk id="2" creationId="{60B3FE98-CE38-B29B-D855-3E6A6E4C8FBE}"/>
          </ac:spMkLst>
        </pc:spChg>
      </pc:sldChg>
      <pc:sldChg chg="modSp mod">
        <pc:chgData name="Kapil Sangameshwar" userId="828d1575172d4406" providerId="LiveId" clId="{76973797-6AE4-4164-96EC-B7BB7B1DC396}" dt="2023-01-05T07:37:42.718" v="103" actId="207"/>
        <pc:sldMkLst>
          <pc:docMk/>
          <pc:sldMk cId="124425726" sldId="260"/>
        </pc:sldMkLst>
        <pc:spChg chg="mod">
          <ac:chgData name="Kapil Sangameshwar" userId="828d1575172d4406" providerId="LiveId" clId="{76973797-6AE4-4164-96EC-B7BB7B1DC396}" dt="2023-01-05T07:37:42.718" v="103" actId="207"/>
          <ac:spMkLst>
            <pc:docMk/>
            <pc:sldMk cId="124425726" sldId="260"/>
            <ac:spMk id="2" creationId="{89510A36-05CB-31CB-6141-24FBA9DC346D}"/>
          </ac:spMkLst>
        </pc:spChg>
      </pc:sldChg>
      <pc:sldChg chg="modSp mod">
        <pc:chgData name="Kapil Sangameshwar" userId="828d1575172d4406" providerId="LiveId" clId="{76973797-6AE4-4164-96EC-B7BB7B1DC396}" dt="2023-01-05T07:50:55.563" v="131" actId="20577"/>
        <pc:sldMkLst>
          <pc:docMk/>
          <pc:sldMk cId="2885214619" sldId="264"/>
        </pc:sldMkLst>
        <pc:spChg chg="mod">
          <ac:chgData name="Kapil Sangameshwar" userId="828d1575172d4406" providerId="LiveId" clId="{76973797-6AE4-4164-96EC-B7BB7B1DC396}" dt="2023-01-05T07:50:55.563" v="131" actId="20577"/>
          <ac:spMkLst>
            <pc:docMk/>
            <pc:sldMk cId="2885214619" sldId="264"/>
            <ac:spMk id="2" creationId="{B30847FF-4927-7485-54DC-216E72AFBA67}"/>
          </ac:spMkLst>
        </pc:spChg>
        <pc:spChg chg="mod">
          <ac:chgData name="Kapil Sangameshwar" userId="828d1575172d4406" providerId="LiveId" clId="{76973797-6AE4-4164-96EC-B7BB7B1DC396}" dt="2023-01-05T07:50:47.923" v="129" actId="20577"/>
          <ac:spMkLst>
            <pc:docMk/>
            <pc:sldMk cId="2885214619" sldId="264"/>
            <ac:spMk id="5" creationId="{1D7B4672-F540-3557-74D7-5E2B56580160}"/>
          </ac:spMkLst>
        </pc:spChg>
      </pc:sldChg>
      <pc:sldChg chg="modSp mod">
        <pc:chgData name="Kapil Sangameshwar" userId="828d1575172d4406" providerId="LiveId" clId="{76973797-6AE4-4164-96EC-B7BB7B1DC396}" dt="2023-01-05T07:50:14.712" v="119" actId="20577"/>
        <pc:sldMkLst>
          <pc:docMk/>
          <pc:sldMk cId="1811817354" sldId="265"/>
        </pc:sldMkLst>
        <pc:spChg chg="mod">
          <ac:chgData name="Kapil Sangameshwar" userId="828d1575172d4406" providerId="LiveId" clId="{76973797-6AE4-4164-96EC-B7BB7B1DC396}" dt="2023-01-05T07:50:14.712" v="119" actId="20577"/>
          <ac:spMkLst>
            <pc:docMk/>
            <pc:sldMk cId="1811817354" sldId="265"/>
            <ac:spMk id="6" creationId="{031FF763-F612-9BF6-9DE1-7BACA54B39D6}"/>
          </ac:spMkLst>
        </pc:spChg>
      </pc:sldChg>
      <pc:sldChg chg="modSp mod">
        <pc:chgData name="Kapil Sangameshwar" userId="828d1575172d4406" providerId="LiveId" clId="{76973797-6AE4-4164-96EC-B7BB7B1DC396}" dt="2023-01-05T07:31:32.832" v="70" actId="1076"/>
        <pc:sldMkLst>
          <pc:docMk/>
          <pc:sldMk cId="1948904841" sldId="266"/>
        </pc:sldMkLst>
        <pc:spChg chg="mod">
          <ac:chgData name="Kapil Sangameshwar" userId="828d1575172d4406" providerId="LiveId" clId="{76973797-6AE4-4164-96EC-B7BB7B1DC396}" dt="2023-01-05T07:31:29.485" v="69" actId="27636"/>
          <ac:spMkLst>
            <pc:docMk/>
            <pc:sldMk cId="1948904841" sldId="266"/>
            <ac:spMk id="2" creationId="{DA9F00AD-A230-5527-C4B1-5A84CB7102CF}"/>
          </ac:spMkLst>
        </pc:spChg>
        <pc:spChg chg="mod">
          <ac:chgData name="Kapil Sangameshwar" userId="828d1575172d4406" providerId="LiveId" clId="{76973797-6AE4-4164-96EC-B7BB7B1DC396}" dt="2023-01-05T07:31:32.832" v="70" actId="1076"/>
          <ac:spMkLst>
            <pc:docMk/>
            <pc:sldMk cId="1948904841" sldId="266"/>
            <ac:spMk id="3" creationId="{A0F2F214-CE0A-B2B8-3F28-CA33A1435CBA}"/>
          </ac:spMkLst>
        </pc:spChg>
      </pc:sldChg>
      <pc:sldChg chg="modSp mod">
        <pc:chgData name="Kapil Sangameshwar" userId="828d1575172d4406" providerId="LiveId" clId="{76973797-6AE4-4164-96EC-B7BB7B1DC396}" dt="2023-01-05T07:22:16.703" v="29" actId="20577"/>
        <pc:sldMkLst>
          <pc:docMk/>
          <pc:sldMk cId="4077763280" sldId="268"/>
        </pc:sldMkLst>
        <pc:spChg chg="mod">
          <ac:chgData name="Kapil Sangameshwar" userId="828d1575172d4406" providerId="LiveId" clId="{76973797-6AE4-4164-96EC-B7BB7B1DC396}" dt="2023-01-05T07:22:16.703" v="29" actId="20577"/>
          <ac:spMkLst>
            <pc:docMk/>
            <pc:sldMk cId="4077763280" sldId="268"/>
            <ac:spMk id="2" creationId="{8B909DB5-0674-9E1E-4CC3-23DC8FECA515}"/>
          </ac:spMkLst>
        </pc:spChg>
      </pc:sldChg>
      <pc:sldChg chg="modSp mod ord">
        <pc:chgData name="Kapil Sangameshwar" userId="828d1575172d4406" providerId="LiveId" clId="{76973797-6AE4-4164-96EC-B7BB7B1DC396}" dt="2023-01-05T08:07:45.920" v="381" actId="20577"/>
        <pc:sldMkLst>
          <pc:docMk/>
          <pc:sldMk cId="4085510163" sldId="274"/>
        </pc:sldMkLst>
        <pc:spChg chg="mod">
          <ac:chgData name="Kapil Sangameshwar" userId="828d1575172d4406" providerId="LiveId" clId="{76973797-6AE4-4164-96EC-B7BB7B1DC396}" dt="2023-01-05T08:07:45.920" v="381" actId="20577"/>
          <ac:spMkLst>
            <pc:docMk/>
            <pc:sldMk cId="4085510163" sldId="274"/>
            <ac:spMk id="5" creationId="{B52061CB-FF99-34A7-BFB0-EFC437B8ED16}"/>
          </ac:spMkLst>
        </pc:spChg>
      </pc:sldChg>
      <pc:sldChg chg="ord">
        <pc:chgData name="Kapil Sangameshwar" userId="828d1575172d4406" providerId="LiveId" clId="{76973797-6AE4-4164-96EC-B7BB7B1DC396}" dt="2023-01-05T07:53:23.814" v="143"/>
        <pc:sldMkLst>
          <pc:docMk/>
          <pc:sldMk cId="156215043" sldId="275"/>
        </pc:sldMkLst>
      </pc:sldChg>
      <pc:sldChg chg="modSp mod">
        <pc:chgData name="Kapil Sangameshwar" userId="828d1575172d4406" providerId="LiveId" clId="{76973797-6AE4-4164-96EC-B7BB7B1DC396}" dt="2023-01-05T07:38:24.105" v="106" actId="207"/>
        <pc:sldMkLst>
          <pc:docMk/>
          <pc:sldMk cId="2499679805" sldId="277"/>
        </pc:sldMkLst>
        <pc:spChg chg="mod">
          <ac:chgData name="Kapil Sangameshwar" userId="828d1575172d4406" providerId="LiveId" clId="{76973797-6AE4-4164-96EC-B7BB7B1DC396}" dt="2023-01-05T07:38:24.105" v="106" actId="207"/>
          <ac:spMkLst>
            <pc:docMk/>
            <pc:sldMk cId="2499679805" sldId="277"/>
            <ac:spMk id="7" creationId="{20D89506-92E5-D9B5-4CE8-EC63960A79F8}"/>
          </ac:spMkLst>
        </pc:spChg>
      </pc:sldChg>
      <pc:sldChg chg="modSp mod">
        <pc:chgData name="Kapil Sangameshwar" userId="828d1575172d4406" providerId="LiveId" clId="{76973797-6AE4-4164-96EC-B7BB7B1DC396}" dt="2023-01-05T08:43:08.953" v="485" actId="20577"/>
        <pc:sldMkLst>
          <pc:docMk/>
          <pc:sldMk cId="2158980223" sldId="279"/>
        </pc:sldMkLst>
        <pc:spChg chg="mod">
          <ac:chgData name="Kapil Sangameshwar" userId="828d1575172d4406" providerId="LiveId" clId="{76973797-6AE4-4164-96EC-B7BB7B1DC396}" dt="2023-01-05T07:38:04.390" v="105" actId="207"/>
          <ac:spMkLst>
            <pc:docMk/>
            <pc:sldMk cId="2158980223" sldId="279"/>
            <ac:spMk id="2" creationId="{8508D54F-02C7-FB81-2E2B-40D1702871DD}"/>
          </ac:spMkLst>
        </pc:spChg>
        <pc:spChg chg="mod">
          <ac:chgData name="Kapil Sangameshwar" userId="828d1575172d4406" providerId="LiveId" clId="{76973797-6AE4-4164-96EC-B7BB7B1DC396}" dt="2023-01-05T08:43:08.953" v="485" actId="20577"/>
          <ac:spMkLst>
            <pc:docMk/>
            <pc:sldMk cId="2158980223" sldId="279"/>
            <ac:spMk id="3" creationId="{75928344-0DD1-C80F-A159-B2E7023D3A21}"/>
          </ac:spMkLst>
        </pc:spChg>
      </pc:sldChg>
      <pc:sldChg chg="modSp mod">
        <pc:chgData name="Kapil Sangameshwar" userId="828d1575172d4406" providerId="LiveId" clId="{76973797-6AE4-4164-96EC-B7BB7B1DC396}" dt="2023-01-05T07:52:20.256" v="135" actId="1076"/>
        <pc:sldMkLst>
          <pc:docMk/>
          <pc:sldMk cId="4093876103" sldId="284"/>
        </pc:sldMkLst>
        <pc:picChg chg="mod">
          <ac:chgData name="Kapil Sangameshwar" userId="828d1575172d4406" providerId="LiveId" clId="{76973797-6AE4-4164-96EC-B7BB7B1DC396}" dt="2023-01-05T07:52:20.256" v="135" actId="1076"/>
          <ac:picMkLst>
            <pc:docMk/>
            <pc:sldMk cId="4093876103" sldId="284"/>
            <ac:picMk id="3" creationId="{EEF3B887-44B9-1C22-F67B-536567246448}"/>
          </ac:picMkLst>
        </pc:picChg>
      </pc:sldChg>
      <pc:sldChg chg="addSp delSp modSp new mod">
        <pc:chgData name="Kapil Sangameshwar" userId="828d1575172d4406" providerId="LiveId" clId="{76973797-6AE4-4164-96EC-B7BB7B1DC396}" dt="2023-01-12T08:04:46.988" v="508" actId="113"/>
        <pc:sldMkLst>
          <pc:docMk/>
          <pc:sldMk cId="4079658918" sldId="285"/>
        </pc:sldMkLst>
        <pc:spChg chg="add del mod">
          <ac:chgData name="Kapil Sangameshwar" userId="828d1575172d4406" providerId="LiveId" clId="{76973797-6AE4-4164-96EC-B7BB7B1DC396}" dt="2023-01-05T07:32:13.580" v="75" actId="478"/>
          <ac:spMkLst>
            <pc:docMk/>
            <pc:sldMk cId="4079658918" sldId="285"/>
            <ac:spMk id="2" creationId="{523B4688-3E62-29BE-AA6A-96E9C0993296}"/>
          </ac:spMkLst>
        </pc:spChg>
        <pc:spChg chg="add del mod">
          <ac:chgData name="Kapil Sangameshwar" userId="828d1575172d4406" providerId="LiveId" clId="{76973797-6AE4-4164-96EC-B7BB7B1DC396}" dt="2023-01-12T08:03:38.373" v="495" actId="21"/>
          <ac:spMkLst>
            <pc:docMk/>
            <pc:sldMk cId="4079658918" sldId="285"/>
            <ac:spMk id="3" creationId="{FA158FD6-AD75-00AC-E537-1B37FC80D465}"/>
          </ac:spMkLst>
        </pc:spChg>
        <pc:spChg chg="add mod">
          <ac:chgData name="Kapil Sangameshwar" userId="828d1575172d4406" providerId="LiveId" clId="{76973797-6AE4-4164-96EC-B7BB7B1DC396}" dt="2023-01-12T08:04:46.988" v="508" actId="113"/>
          <ac:spMkLst>
            <pc:docMk/>
            <pc:sldMk cId="4079658918" sldId="285"/>
            <ac:spMk id="4" creationId="{DE99DB6E-33E6-D5E9-105A-05CDCE80DB13}"/>
          </ac:spMkLst>
        </pc:spChg>
        <pc:picChg chg="add mod">
          <ac:chgData name="Kapil Sangameshwar" userId="828d1575172d4406" providerId="LiveId" clId="{76973797-6AE4-4164-96EC-B7BB7B1DC396}" dt="2023-01-12T08:04:15.883" v="504" actId="1076"/>
          <ac:picMkLst>
            <pc:docMk/>
            <pc:sldMk cId="4079658918" sldId="285"/>
            <ac:picMk id="2" creationId="{2608617F-BF48-AC63-E11D-364FAE364767}"/>
          </ac:picMkLst>
        </pc:picChg>
        <pc:picChg chg="add del mod">
          <ac:chgData name="Kapil Sangameshwar" userId="828d1575172d4406" providerId="LiveId" clId="{76973797-6AE4-4164-96EC-B7BB7B1DC396}" dt="2023-01-12T08:02:37.888" v="486" actId="478"/>
          <ac:picMkLst>
            <pc:docMk/>
            <pc:sldMk cId="4079658918" sldId="285"/>
            <ac:picMk id="5" creationId="{E83B7D2F-E290-A1B1-6362-C4A492080E2F}"/>
          </ac:picMkLst>
        </pc:picChg>
      </pc:sldChg>
      <pc:sldChg chg="addSp modSp new mod">
        <pc:chgData name="Kapil Sangameshwar" userId="828d1575172d4406" providerId="LiveId" clId="{76973797-6AE4-4164-96EC-B7BB7B1DC396}" dt="2023-01-05T07:41:16.031" v="117" actId="1076"/>
        <pc:sldMkLst>
          <pc:docMk/>
          <pc:sldMk cId="3192514576" sldId="286"/>
        </pc:sldMkLst>
        <pc:spChg chg="add mod">
          <ac:chgData name="Kapil Sangameshwar" userId="828d1575172d4406" providerId="LiveId" clId="{76973797-6AE4-4164-96EC-B7BB7B1DC396}" dt="2023-01-05T07:41:00.242" v="113" actId="1076"/>
          <ac:spMkLst>
            <pc:docMk/>
            <pc:sldMk cId="3192514576" sldId="286"/>
            <ac:spMk id="2" creationId="{375E4127-6585-74D5-9D21-068D4F358116}"/>
          </ac:spMkLst>
        </pc:spChg>
        <pc:spChg chg="add mod">
          <ac:chgData name="Kapil Sangameshwar" userId="828d1575172d4406" providerId="LiveId" clId="{76973797-6AE4-4164-96EC-B7BB7B1DC396}" dt="2023-01-05T07:36:54.316" v="96" actId="207"/>
          <ac:spMkLst>
            <pc:docMk/>
            <pc:sldMk cId="3192514576" sldId="286"/>
            <ac:spMk id="3" creationId="{634FCBF7-2E11-D5AC-97CD-95D0007FB77E}"/>
          </ac:spMkLst>
        </pc:spChg>
        <pc:picChg chg="add mod">
          <ac:chgData name="Kapil Sangameshwar" userId="828d1575172d4406" providerId="LiveId" clId="{76973797-6AE4-4164-96EC-B7BB7B1DC396}" dt="2023-01-05T07:41:16.031" v="117" actId="1076"/>
          <ac:picMkLst>
            <pc:docMk/>
            <pc:sldMk cId="3192514576" sldId="286"/>
            <ac:picMk id="4" creationId="{13BB1E07-8F52-1682-A685-E9B89C6A9BA5}"/>
          </ac:picMkLst>
        </pc:picChg>
      </pc:sldChg>
      <pc:sldChg chg="addSp modSp new mod">
        <pc:chgData name="Kapil Sangameshwar" userId="828d1575172d4406" providerId="LiveId" clId="{76973797-6AE4-4164-96EC-B7BB7B1DC396}" dt="2023-01-05T08:04:32.006" v="205" actId="2711"/>
        <pc:sldMkLst>
          <pc:docMk/>
          <pc:sldMk cId="2961371422" sldId="287"/>
        </pc:sldMkLst>
        <pc:spChg chg="add mod">
          <ac:chgData name="Kapil Sangameshwar" userId="828d1575172d4406" providerId="LiveId" clId="{76973797-6AE4-4164-96EC-B7BB7B1DC396}" dt="2023-01-05T08:04:32.006" v="205" actId="2711"/>
          <ac:spMkLst>
            <pc:docMk/>
            <pc:sldMk cId="2961371422" sldId="287"/>
            <ac:spMk id="2" creationId="{FBA47ACE-6C41-96DA-0DE5-E7D2650C0130}"/>
          </ac:spMkLst>
        </pc:spChg>
      </pc:sldChg>
      <pc:sldChg chg="addSp delSp modSp new mod ord">
        <pc:chgData name="Kapil Sangameshwar" userId="828d1575172d4406" providerId="LiveId" clId="{76973797-6AE4-4164-96EC-B7BB7B1DC396}" dt="2023-01-12T08:03:55.900" v="500" actId="27309"/>
        <pc:sldMkLst>
          <pc:docMk/>
          <pc:sldMk cId="855357020" sldId="288"/>
        </pc:sldMkLst>
        <pc:spChg chg="add mod">
          <ac:chgData name="Kapil Sangameshwar" userId="828d1575172d4406" providerId="LiveId" clId="{76973797-6AE4-4164-96EC-B7BB7B1DC396}" dt="2023-01-12T08:03:52.959" v="498" actId="1076"/>
          <ac:spMkLst>
            <pc:docMk/>
            <pc:sldMk cId="855357020" sldId="288"/>
            <ac:spMk id="2" creationId="{63CE29E5-913A-63CD-B8AC-07C2B42EA154}"/>
          </ac:spMkLst>
        </pc:spChg>
        <pc:graphicFrameChg chg="add del modGraphic">
          <ac:chgData name="Kapil Sangameshwar" userId="828d1575172d4406" providerId="LiveId" clId="{76973797-6AE4-4164-96EC-B7BB7B1DC396}" dt="2023-01-12T08:03:55.900" v="500" actId="27309"/>
          <ac:graphicFrameMkLst>
            <pc:docMk/>
            <pc:sldMk cId="855357020" sldId="288"/>
            <ac:graphicFrameMk id="4" creationId="{47F620E7-D2C6-90D4-F101-23A1710F5799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771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743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0786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365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494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2668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6659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1202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822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258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655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654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171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060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113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8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644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2024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pETIMdfyJm0" TargetMode="External"/><Relationship Id="rId3" Type="http://schemas.openxmlformats.org/officeDocument/2006/relationships/hyperlink" Target="https://www.electronicdesign.com/technologies/analog/article/21252714/electronic-design-the-origin-explanation-and-applications-of-triplefive-timers" TargetMode="External"/><Relationship Id="rId7" Type="http://schemas.openxmlformats.org/officeDocument/2006/relationships/hyperlink" Target="https://youtu.be/i0SNb__dkYI" TargetMode="External"/><Relationship Id="rId2" Type="http://schemas.openxmlformats.org/officeDocument/2006/relationships/hyperlink" Target="https://www.me.psu.edu/cimbala/me345/Lectures/The_555_Timer_IC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555-timer-circuits.com/" TargetMode="External"/><Relationship Id="rId5" Type="http://schemas.openxmlformats.org/officeDocument/2006/relationships/hyperlink" Target="https://www.engineersgarage.com/metronome-using-astable-mode-of-555-timer-ic/" TargetMode="External"/><Relationship Id="rId4" Type="http://schemas.openxmlformats.org/officeDocument/2006/relationships/hyperlink" Target="https://www.electricaltechnology.org/2014/12/555-timer.html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307BA-9F5D-70CF-A4A3-9817EFC3D9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8269" y="492936"/>
            <a:ext cx="8791575" cy="706437"/>
          </a:xfrm>
        </p:spPr>
        <p:txBody>
          <a:bodyPr>
            <a:normAutofit fontScale="90000"/>
          </a:bodyPr>
          <a:lstStyle/>
          <a:p>
            <a:pPr algn="ctr"/>
            <a:r>
              <a:rPr lang="en-US" u="sng" dirty="0" err="1">
                <a:solidFill>
                  <a:schemeClr val="bg2">
                    <a:lumMod val="75000"/>
                  </a:schemeClr>
                </a:solidFill>
                <a:latin typeface="Imprint MT Shadow" panose="04020605060303030202" pitchFamily="82" charset="0"/>
              </a:rPr>
              <a:t>Rmae</a:t>
            </a:r>
            <a:r>
              <a:rPr lang="en-US" u="sng" dirty="0">
                <a:solidFill>
                  <a:schemeClr val="bg2">
                    <a:lumMod val="75000"/>
                  </a:schemeClr>
                </a:solidFill>
                <a:latin typeface="Imprint MT Shadow" panose="04020605060303030202" pitchFamily="82" charset="0"/>
              </a:rPr>
              <a:t> presentation</a:t>
            </a:r>
            <a:endParaRPr lang="en-IN" u="sng" dirty="0">
              <a:solidFill>
                <a:schemeClr val="bg2">
                  <a:lumMod val="75000"/>
                </a:schemeClr>
              </a:solidFill>
              <a:latin typeface="Imprint MT Shadow" panose="040206050603030302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0612A-F611-E2BA-4F7A-6F13B01C83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1352939"/>
            <a:ext cx="10091799" cy="5152033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sz="4700" dirty="0">
                <a:solidFill>
                  <a:schemeClr val="bg2">
                    <a:lumMod val="50000"/>
                  </a:schemeClr>
                </a:solidFill>
              </a:rPr>
              <a:t>IC 555 TIMER AND ITS APPLICATIONS</a:t>
            </a:r>
          </a:p>
          <a:p>
            <a:pPr algn="ctr"/>
            <a:endParaRPr lang="en-US" sz="4700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sz="32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GROUP I6: division I </a:t>
            </a:r>
            <a:endParaRPr lang="en-US" sz="3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IN" sz="23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ASHISH KAPASE(30)</a:t>
            </a:r>
            <a:r>
              <a:rPr lang="en-US" sz="2300" b="1" dirty="0">
                <a:solidFill>
                  <a:schemeClr val="bg2">
                    <a:lumMod val="50000"/>
                  </a:schemeClr>
                </a:solidFill>
              </a:rPr>
              <a:t>         </a:t>
            </a:r>
          </a:p>
          <a:p>
            <a:r>
              <a:rPr lang="en-IN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SAHIL KAPASE(31)</a:t>
            </a:r>
          </a:p>
          <a:p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KAPIL SANGAMESHWAR(32)</a:t>
            </a:r>
            <a:endParaRPr lang="en-IN" sz="2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IN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VED KAPRE(33)</a:t>
            </a:r>
          </a:p>
          <a:p>
            <a:r>
              <a:rPr lang="en-IN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BHAKTI KAPSE(34)</a:t>
            </a:r>
          </a:p>
          <a:p>
            <a:r>
              <a:rPr lang="en-IN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YOGITA KAPSE(35)</a:t>
            </a:r>
          </a:p>
          <a:p>
            <a:pPr algn="r"/>
            <a:endParaRPr lang="en-IN" sz="2800" dirty="0">
              <a:solidFill>
                <a:schemeClr val="bg2">
                  <a:lumMod val="50000"/>
                </a:schemeClr>
              </a:solidFill>
            </a:endParaRPr>
          </a:p>
          <a:p>
            <a:pPr algn="r"/>
            <a:endParaRPr lang="en-IN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006AF8-6B03-2210-A746-6B1EA02E0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0587" y="3668952"/>
            <a:ext cx="3882466" cy="283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4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5E4127-6585-74D5-9D21-068D4F358116}"/>
              </a:ext>
            </a:extLst>
          </p:cNvPr>
          <p:cNvSpPr txBox="1"/>
          <p:nvPr/>
        </p:nvSpPr>
        <p:spPr>
          <a:xfrm>
            <a:off x="905069" y="1502229"/>
            <a:ext cx="5896947" cy="4111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Bistable multivibrator is a type of circuit which has two stable states (high and low). 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Bistable multivibrator stays low until a trigger signal is applied and it stays high until a reset signal is applied.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Bistable multi vibrators are also called as flip-flops or latches. The term flip-flop is used because it ‘flips’ to one state and stays there until a trigger is applied and once the trigger is applied it ‘flops’ back to the original state.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doesn’t require a capacitor as the RC charging unit is not responsible for the generation of the output.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4FCBF7-2E11-D5AC-97CD-95D0007FB77E}"/>
              </a:ext>
            </a:extLst>
          </p:cNvPr>
          <p:cNvSpPr txBox="1"/>
          <p:nvPr/>
        </p:nvSpPr>
        <p:spPr>
          <a:xfrm>
            <a:off x="1250302" y="410547"/>
            <a:ext cx="56263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BISTABLE MULTIVIBRATOR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BB1E07-8F52-1682-A685-E9B89C6A9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629" y="2090057"/>
            <a:ext cx="5457371" cy="30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14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F3B887-44B9-1C22-F67B-536567246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313" y="559837"/>
            <a:ext cx="9949374" cy="557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76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A47ACE-6C41-96DA-0DE5-E7D2650C0130}"/>
              </a:ext>
            </a:extLst>
          </p:cNvPr>
          <p:cNvSpPr txBox="1"/>
          <p:nvPr/>
        </p:nvSpPr>
        <p:spPr>
          <a:xfrm>
            <a:off x="2845837" y="2519265"/>
            <a:ext cx="55143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Blackadder ITC" panose="04020505051007020D02" pitchFamily="82" charset="0"/>
              </a:rPr>
              <a:t>Applications</a:t>
            </a:r>
            <a:endParaRPr lang="en-IN" sz="7200" dirty="0"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371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95D60-534A-7AD6-95E9-F845CA109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134"/>
            <a:ext cx="9905998" cy="718457"/>
          </a:xfrm>
        </p:spPr>
        <p:txBody>
          <a:bodyPr/>
          <a:lstStyle/>
          <a:p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Tilt Switch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344BD0-03F1-BD46-6D89-10B5B8C29F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1155" y="1347876"/>
            <a:ext cx="4616256" cy="44164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2061CB-FF99-34A7-BFB0-EFC437B8ED16}"/>
              </a:ext>
            </a:extLst>
          </p:cNvPr>
          <p:cNvSpPr txBox="1"/>
          <p:nvPr/>
        </p:nvSpPr>
        <p:spPr>
          <a:xfrm>
            <a:off x="1141413" y="676072"/>
            <a:ext cx="505719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The switch is mounted in its normal 'open' position, which allows the timer output to stay low, as established by C1 on start-up.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 When S1 is disturbed, causing its contacts to be bridged by the mercury blob, the 555 latch is set to a high output level where it will stay even if the switch is returned to its starting position.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 The high output can be used to enable an alarm of the visual or the audible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 Switch S2 will silent the alarm and reset the latch.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200" dirty="0"/>
              <a:t>  Used in </a:t>
            </a:r>
            <a:r>
              <a:rPr lang="en-US" sz="2200" b="0" i="0" dirty="0">
                <a:effectLst/>
                <a:latin typeface="+mj-lt"/>
              </a:rPr>
              <a:t>Video Cameras, Aircraft Flight                                                                                     Controls, Construction Equipment, Robotic      Technology.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4085510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211F4-0368-EB09-A377-930C88143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49290"/>
            <a:ext cx="9905998" cy="1026367"/>
          </a:xfrm>
        </p:spPr>
        <p:txBody>
          <a:bodyPr/>
          <a:lstStyle/>
          <a:p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Metronome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9C0A86-1627-97FA-F15C-986A722B79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0614" y="1175656"/>
            <a:ext cx="4657742" cy="4576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09DEE0-00F2-CACD-4370-BF890325FA66}"/>
              </a:ext>
            </a:extLst>
          </p:cNvPr>
          <p:cNvSpPr txBox="1"/>
          <p:nvPr/>
        </p:nvSpPr>
        <p:spPr>
          <a:xfrm>
            <a:off x="1231641" y="1101012"/>
            <a:ext cx="5158028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Metronome is popular as a synchronizing tool for musicians through which they can match the tempo of their beats.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project about </a:t>
            </a:r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metronome circuit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uses a </a:t>
            </a:r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555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in astable mode with a variable </a:t>
            </a:r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resistor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between pin7 and VCC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 generates a continuous output via Pin 3 in the form of a square wave.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This is then passed through the 22microF electrolytic capacitor to create a smooth oscillation which then creates the 'toc-toc' sound.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speed of the output is controlled by the 250K Potentiometer 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215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F00AD-A230-5527-C4B1-5A84CB710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05273"/>
            <a:ext cx="9905998" cy="1184987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solidFill>
                  <a:schemeClr val="bg2">
                    <a:lumMod val="75000"/>
                  </a:schemeClr>
                </a:solidFill>
              </a:rPr>
              <a:t>LED Lamp Dimmer</a:t>
            </a:r>
            <a:br>
              <a:rPr lang="en-IN" b="1" dirty="0">
                <a:solidFill>
                  <a:schemeClr val="bg2">
                    <a:lumMod val="75000"/>
                  </a:schemeClr>
                </a:solidFill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2F214-CE0A-B2B8-3F28-CA33A1435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436913"/>
            <a:ext cx="5830888" cy="4973217"/>
          </a:xfrm>
        </p:spPr>
        <p:txBody>
          <a:bodyPr>
            <a:normAutofit/>
          </a:bodyPr>
          <a:lstStyle/>
          <a:p>
            <a:r>
              <a:rPr lang="en-US" dirty="0"/>
              <a:t>Acts as free running oscillator Generates square wave continuously Controls Brightness of LED using PWM technique.</a:t>
            </a:r>
          </a:p>
          <a:p>
            <a:r>
              <a:rPr lang="en-US" dirty="0"/>
              <a:t>Drives LED with series of ON-OFF pulses Varying the Duty Cycle affects the intensity of light.</a:t>
            </a:r>
          </a:p>
          <a:p>
            <a:r>
              <a:rPr lang="en-US" dirty="0"/>
              <a:t>DUTY CYCLE: time the pulse is on compared to pulse is off, keeping frequency constant.</a:t>
            </a:r>
          </a:p>
          <a:p>
            <a:r>
              <a:rPr lang="en-US" dirty="0"/>
              <a:t>Change in this on-off timing results in change in brightness.</a:t>
            </a: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endParaRPr lang="en-IN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D535DEDB-15D6-167C-7083-673A907464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135086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A5B4FEED-BB45-30D6-5D0D-4C353608A0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2A277B-FB3A-B54E-4680-D07144AB9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332" y="1492899"/>
            <a:ext cx="4516016" cy="436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04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31ECFDEA-EA65-5C28-6911-1F8BAD8340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2B2858-0104-DC54-52AD-AB931A5D9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052" y="83975"/>
            <a:ext cx="5590619" cy="66900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7F4083-CBBB-4E1E-0B06-356A47E617E8}"/>
              </a:ext>
            </a:extLst>
          </p:cNvPr>
          <p:cNvSpPr txBox="1"/>
          <p:nvPr/>
        </p:nvSpPr>
        <p:spPr>
          <a:xfrm>
            <a:off x="1175658" y="279918"/>
            <a:ext cx="414279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PWM(Pulse width modulation): Pulse-width modulation, or pulse-duration modulation, is a method of reducing the average power delivered by an electrical signal, by effectively chopping it up into discrete parts.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 The average value of voltage fed to the load is controlled by turning the switch between supply and load on and off at a fast 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DUTY CYCLE: A duty cycle or power cycle is the fraction of one period in which a signal or system is active.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Duty cycle is commonly expressed as a percentage or a ratio.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 A period is the time it takes for a signal to complete an on-and-off cycle</a:t>
            </a:r>
            <a:endParaRPr lang="en-IN" sz="1900" dirty="0"/>
          </a:p>
        </p:txBody>
      </p:sp>
    </p:spTree>
    <p:extLst>
      <p:ext uri="{BB962C8B-B14F-4D97-AF65-F5344CB8AC3E}">
        <p14:creationId xmlns:p14="http://schemas.microsoft.com/office/powerpoint/2010/main" val="1138025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09DB5-0674-9E1E-4CC3-23DC8FECA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42596"/>
            <a:ext cx="9905998" cy="824203"/>
          </a:xfrm>
        </p:spPr>
        <p:txBody>
          <a:bodyPr/>
          <a:lstStyle/>
          <a:p>
            <a:r>
              <a:rPr lang="en-IN" b="1" dirty="0">
                <a:solidFill>
                  <a:schemeClr val="bg2">
                    <a:lumMod val="75000"/>
                  </a:schemeClr>
                </a:solidFill>
              </a:rPr>
              <a:t> pulse Generation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483477-D2F7-0F7A-E9C9-6E6A1080B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7698" y="1303415"/>
            <a:ext cx="5569469" cy="38028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9AA60F-3C4E-2CCB-D8DA-C2F74FB48467}"/>
              </a:ext>
            </a:extLst>
          </p:cNvPr>
          <p:cNvSpPr txBox="1"/>
          <p:nvPr/>
        </p:nvSpPr>
        <p:spPr>
          <a:xfrm>
            <a:off x="1240971" y="1066799"/>
            <a:ext cx="410547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IC555 timer is an integrated circuit used for timer ,pulse ,many other application.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high-voltage supply and the pulse generator use a circuit where capacitors are charged in parallel from a low-voltage source such as a 12-V battery, then discharged in series to gain a voltage multiplication and produce a high-voltage pulse.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By connecting pin 2 and 6 we put the 555 timer in astable mode. Astable mode causes the 555 timer to re-trigger itself, producing a stream of pulses [PWM Signals] as long as its hooked up to a power supply.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maximum output current of this IC is 200mA therefore to drive a higher current load of up to 1A we have to use a transistor like the BD135.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77763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BD846-584E-4DD3-DB18-E2D78CCF5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51987"/>
            <a:ext cx="9905998" cy="101434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Waveform, and square wave generation</a:t>
            </a:r>
            <a:endParaRPr lang="en-IN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9D6C00-9330-FF6C-76EF-320B69E759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4947" y="1373758"/>
            <a:ext cx="9722466" cy="4604197"/>
          </a:xfrm>
        </p:spPr>
      </p:pic>
    </p:spTree>
    <p:extLst>
      <p:ext uri="{BB962C8B-B14F-4D97-AF65-F5344CB8AC3E}">
        <p14:creationId xmlns:p14="http://schemas.microsoft.com/office/powerpoint/2010/main" val="3823782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32DD9C-C6FB-3E24-E826-77CFBF24E4E0}"/>
              </a:ext>
            </a:extLst>
          </p:cNvPr>
          <p:cNvSpPr txBox="1"/>
          <p:nvPr/>
        </p:nvSpPr>
        <p:spPr>
          <a:xfrm>
            <a:off x="2052737" y="998375"/>
            <a:ext cx="780039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square wave is a non sinusoidal periodic waveform in which the amplitude alternates at a steady frequency between fixed minimum and maximum values, with the duration.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an ideal square wave, the transitions between minimum and maximum are instantaneous.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pair of cross-coupled emitter transistors produces the square wave output of an astable multivibrator.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 a common emitter amplifier in the multivibrator, both transistors, NPN and PNP, have a bias for the linear operation leads to this wave generation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802803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8D54F-02C7-FB81-2E2B-40D170287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2638"/>
            <a:ext cx="9905998" cy="839754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Contents:</a:t>
            </a:r>
            <a:endParaRPr lang="en-IN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28344-0DD1-C80F-A159-B2E7023D3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821094"/>
            <a:ext cx="9905999" cy="5934268"/>
          </a:xfrm>
        </p:spPr>
        <p:txBody>
          <a:bodyPr>
            <a:normAutofit fontScale="700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Introduction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Block Diagram of IC 555</a:t>
            </a:r>
          </a:p>
          <a:p>
            <a:pPr lvl="1"/>
            <a:r>
              <a:rPr lang="en-US" dirty="0"/>
              <a:t>Explanation of the Block Diagram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Modes:</a:t>
            </a:r>
          </a:p>
          <a:p>
            <a:pPr lvl="1"/>
            <a:r>
              <a:rPr lang="en-US" dirty="0"/>
              <a:t>Monostable </a:t>
            </a:r>
          </a:p>
          <a:p>
            <a:pPr lvl="1"/>
            <a:r>
              <a:rPr lang="en-US" dirty="0"/>
              <a:t>Bistable</a:t>
            </a:r>
          </a:p>
          <a:p>
            <a:pPr lvl="1"/>
            <a:r>
              <a:rPr lang="en-US" dirty="0"/>
              <a:t>Astable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Applications-</a:t>
            </a:r>
          </a:p>
          <a:p>
            <a:pPr lvl="1"/>
            <a:r>
              <a:rPr lang="en-IN" dirty="0"/>
              <a:t>LED lamp dimmer</a:t>
            </a:r>
          </a:p>
          <a:p>
            <a:pPr lvl="1"/>
            <a:r>
              <a:rPr lang="en-IN" dirty="0"/>
              <a:t>Logic problem with pulse</a:t>
            </a:r>
          </a:p>
          <a:p>
            <a:pPr lvl="1"/>
            <a:r>
              <a:rPr lang="en-IN" dirty="0"/>
              <a:t>Wave form and Square wave generation</a:t>
            </a:r>
          </a:p>
          <a:p>
            <a:pPr lvl="1"/>
            <a:r>
              <a:rPr lang="en-IN" dirty="0"/>
              <a:t>Burglar alarm</a:t>
            </a:r>
          </a:p>
          <a:p>
            <a:pPr lvl="1"/>
            <a:r>
              <a:rPr lang="en-IN" dirty="0"/>
              <a:t>Tilt switch</a:t>
            </a:r>
          </a:p>
          <a:p>
            <a:pPr lvl="1"/>
            <a:r>
              <a:rPr lang="en-IN" dirty="0"/>
              <a:t>Metronome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Advantages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Disadvantages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References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8980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606A2-39D6-DEF6-FFEE-71E9AB788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79919"/>
            <a:ext cx="9905998" cy="1063690"/>
          </a:xfrm>
        </p:spPr>
        <p:txBody>
          <a:bodyPr/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Burglar alarm</a:t>
            </a:r>
            <a:endParaRPr lang="en-IN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09AF1AA-C6AC-75BD-6F07-32E3DE9A2D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0727" y="1511559"/>
            <a:ext cx="7503855" cy="461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00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AE503B-9B59-6E70-9FC9-06DEE47068EF}"/>
              </a:ext>
            </a:extLst>
          </p:cNvPr>
          <p:cNvSpPr txBox="1"/>
          <p:nvPr/>
        </p:nvSpPr>
        <p:spPr>
          <a:xfrm>
            <a:off x="2046514" y="1228397"/>
            <a:ext cx="770708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supply is connected to the circuit, keeping the loop-wire intact, pin-4 of the IC remains grounded. So the IC is disabled and its output remains LOW. So the speaker remains silent and this condition remains as it is till the loop-wire is broken. The moment the loop-wire is broken, pin-4 of the IC is returned to positive potential and the IC comes in action.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Now capacitor C1 starts charging through series resistors R1 and R2 and discharging through R2 only. Due to this, a high frequency signal i.e. square wave (about 1.5kHz) is produced at output pin-3 of the IC. The output contains DC component also. So a decoupling capacitor C3 filters out the unwanted DC component and only the square wave signal is connected to the speaker. So the speaker produces a shrill whistle like alarming sound. The high frequency sound is produced because we are using the IC 555 as Astable Multivibrator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79656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99C00B-AAA6-F12C-6983-E5442C879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05274"/>
            <a:ext cx="9905998" cy="861525"/>
          </a:xfrm>
        </p:spPr>
        <p:txBody>
          <a:bodyPr/>
          <a:lstStyle/>
          <a:p>
            <a:r>
              <a:rPr lang="en-US" dirty="0"/>
              <a:t>Advantages and disadvantages of </a:t>
            </a:r>
            <a:r>
              <a:rPr lang="en-US" dirty="0" err="1"/>
              <a:t>ic</a:t>
            </a:r>
            <a:r>
              <a:rPr lang="en-US" dirty="0"/>
              <a:t> 555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A07535-3F30-2E9C-137A-2828CEFE4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35494"/>
            <a:ext cx="9905999" cy="4469363"/>
          </a:xfrm>
        </p:spPr>
        <p:txBody>
          <a:bodyPr/>
          <a:lstStyle/>
          <a:p>
            <a:r>
              <a:rPr lang="en-US" dirty="0"/>
              <a:t>It operate from a wide range of power supplies from +5v to+18v supply voltage.</a:t>
            </a:r>
          </a:p>
          <a:p>
            <a:r>
              <a:rPr lang="en-US" dirty="0"/>
              <a:t>Sinking or sourcing 200mA of load current . </a:t>
            </a:r>
          </a:p>
          <a:p>
            <a:r>
              <a:rPr lang="en-US" dirty="0"/>
              <a:t> The external component  should be selected properly. </a:t>
            </a:r>
          </a:p>
          <a:p>
            <a:r>
              <a:rPr lang="en-US" dirty="0"/>
              <a:t>It has high current output; The output can drive TTL </a:t>
            </a:r>
          </a:p>
          <a:p>
            <a:r>
              <a:rPr lang="en-US" dirty="0"/>
              <a:t>It has temperature stability of 0.005%/ degree celcius6) The duty cycle of timer is adjustable with the maximum power dissipation per package is 600mV and its trigger and reset inputs are logic compatible.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A62A89-11DD-026C-4A5C-227BFAB1A59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141412" y="1185474"/>
            <a:ext cx="2282923" cy="690562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ADVANTAGES</a:t>
            </a:r>
          </a:p>
        </p:txBody>
      </p:sp>
    </p:spTree>
    <p:extLst>
      <p:ext uri="{BB962C8B-B14F-4D97-AF65-F5344CB8AC3E}">
        <p14:creationId xmlns:p14="http://schemas.microsoft.com/office/powerpoint/2010/main" val="289868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A0C8C-B9CB-25E9-611C-A946C5434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993" y="422575"/>
            <a:ext cx="3822473" cy="575801"/>
          </a:xfrm>
        </p:spPr>
        <p:txBody>
          <a:bodyPr>
            <a:normAutofit fontScale="9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DISADVANTAGES</a:t>
            </a:r>
            <a:endParaRPr lang="en-IN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45E04-7D6A-34FB-9FE0-60F3E36AA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998376"/>
            <a:ext cx="9905999" cy="4792825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 integrated circuit (IC) can be handle only limited amount of power.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 high grade P-N-P assembly is not possible.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It is difficult to be achieved low temperature coefficient.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 coils or indicators cannot be fabricated.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Low noise and high voltage operation are not easily obtained.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Inductors and transformers are needed connecting to exterior to the semiconductor chip, as it is not possible to fabricate inductor and transformers on the semiconductor chip surface.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 power dissipation is limited to 10 </a:t>
            </a:r>
            <a:r>
              <a:rPr lang="en-US" dirty="0" err="1"/>
              <a:t>wattsThe</a:t>
            </a:r>
            <a:r>
              <a:rPr lang="en-US" dirty="0"/>
              <a:t> inductors cannot be fabricated directly.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6539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BEEE4-7E01-7FBF-61D4-002133985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364" y="201750"/>
            <a:ext cx="9905998" cy="858828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Some other applications of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ic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555</a:t>
            </a:r>
            <a:endParaRPr lang="en-IN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80AF4-BF2B-E9F5-9716-83B5466BA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060578"/>
            <a:ext cx="4158376" cy="5069634"/>
          </a:xfrm>
        </p:spPr>
        <p:txBody>
          <a:bodyPr>
            <a:normAutofit fontScale="85000" lnSpcReduction="10000"/>
          </a:bodyPr>
          <a:lstStyle/>
          <a:p>
            <a:r>
              <a:rPr lang="en-IN" dirty="0"/>
              <a:t>PWM (Pulse Width Modulation) &amp;  PPM (Pulse Position Modulation)</a:t>
            </a:r>
          </a:p>
          <a:p>
            <a:r>
              <a:rPr lang="en-IN" dirty="0"/>
              <a:t>Duty Cycle Oscillator</a:t>
            </a:r>
          </a:p>
          <a:p>
            <a:r>
              <a:rPr lang="en-IN" dirty="0"/>
              <a:t>To provide Accurate time delays</a:t>
            </a:r>
          </a:p>
          <a:p>
            <a:r>
              <a:rPr lang="en-IN" dirty="0"/>
              <a:t>As a flip-flop element</a:t>
            </a:r>
          </a:p>
          <a:p>
            <a:r>
              <a:rPr lang="en-IN" dirty="0"/>
              <a:t>Digital logic probes</a:t>
            </a:r>
          </a:p>
          <a:p>
            <a:r>
              <a:rPr lang="en-IN" dirty="0"/>
              <a:t>Analog frequency meters </a:t>
            </a:r>
          </a:p>
          <a:p>
            <a:r>
              <a:rPr lang="en-IN" dirty="0"/>
              <a:t>Quad Timer applications</a:t>
            </a:r>
          </a:p>
          <a:p>
            <a:r>
              <a:rPr lang="en-IN" dirty="0"/>
              <a:t>Stepped tone &amp; tone burst generator &amp; linear ramp generation</a:t>
            </a:r>
          </a:p>
          <a:p>
            <a:r>
              <a:rPr lang="en-IN" sz="2400" dirty="0"/>
              <a:t>Wiper speed control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1B0A5-A91B-B07A-4AEB-AC2EA915C23E}"/>
              </a:ext>
            </a:extLst>
          </p:cNvPr>
          <p:cNvSpPr txBox="1"/>
          <p:nvPr/>
        </p:nvSpPr>
        <p:spPr>
          <a:xfrm>
            <a:off x="6096001" y="1060578"/>
            <a:ext cx="426098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Tachometers &amp; temperature measurement</a:t>
            </a:r>
          </a:p>
          <a:p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DC to DC Converters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DC Voltage Regulators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Voltage to Frequency Converter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Frequency Divider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Schmitt trigger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Cable tester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Pulse detector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4874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0D89506-92E5-D9B5-4CE8-EC63960A7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95943"/>
            <a:ext cx="9905998" cy="1054359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references</a:t>
            </a:r>
            <a:endParaRPr lang="en-IN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BB3618-6D2A-31DE-0573-111B02D9E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10343"/>
            <a:ext cx="9905999" cy="4680858"/>
          </a:xfrm>
        </p:spPr>
        <p:txBody>
          <a:bodyPr>
            <a:normAutofit lnSpcReduction="10000"/>
          </a:bodyPr>
          <a:lstStyle/>
          <a:p>
            <a:r>
              <a:rPr lang="en-IN" dirty="0">
                <a:hlinkClick r:id="rId2"/>
              </a:rPr>
              <a:t>https://www.me.psu.edu/cimbala/me345/Lectures/The_555_Timer_IC.pdf</a:t>
            </a:r>
            <a:endParaRPr lang="en-IN" dirty="0"/>
          </a:p>
          <a:p>
            <a:r>
              <a:rPr lang="en-IN" dirty="0">
                <a:hlinkClick r:id="rId3"/>
              </a:rPr>
              <a:t>https://www.electronicdesign.com/technologies/analog/article/21252714/electronic-design-the-origin-explanation-and-applications-of-triplefive-timers</a:t>
            </a:r>
            <a:endParaRPr lang="en-IN" dirty="0"/>
          </a:p>
          <a:p>
            <a:r>
              <a:rPr lang="en-IN" dirty="0">
                <a:hlinkClick r:id="rId4"/>
              </a:rPr>
              <a:t>https://www.electricaltechnology.org/2014/12/555-timer.html</a:t>
            </a:r>
            <a:endParaRPr lang="en-IN" dirty="0"/>
          </a:p>
          <a:p>
            <a:r>
              <a:rPr lang="en-IN" dirty="0">
                <a:hlinkClick r:id="rId5"/>
              </a:rPr>
              <a:t>https://www.engineersgarage.com/metronome-using-astable-mode-of-555-timer-ic/</a:t>
            </a:r>
            <a:endParaRPr lang="en-IN" dirty="0"/>
          </a:p>
          <a:p>
            <a:r>
              <a:rPr lang="en-IN" dirty="0">
                <a:hlinkClick r:id="rId6"/>
              </a:rPr>
              <a:t>www.555-timer-circuits.com</a:t>
            </a:r>
            <a:r>
              <a:rPr lang="en-IN" dirty="0"/>
              <a:t> </a:t>
            </a:r>
          </a:p>
          <a:p>
            <a:r>
              <a:rPr lang="en-IN" dirty="0">
                <a:hlinkClick r:id="rId7"/>
              </a:rPr>
              <a:t>https://youtu.be/i0SNb__dkYI</a:t>
            </a:r>
            <a:endParaRPr lang="en-IN" dirty="0"/>
          </a:p>
          <a:p>
            <a:r>
              <a:rPr lang="en-IN" dirty="0">
                <a:hlinkClick r:id="rId8"/>
              </a:rPr>
              <a:t>https://youtu.be</a:t>
            </a:r>
            <a:r>
              <a:rPr lang="en-IN">
                <a:hlinkClick r:id="rId8"/>
              </a:rPr>
              <a:t>/pETIMdfyJm0</a:t>
            </a:r>
            <a:r>
              <a:rPr lang="en-IN"/>
              <a:t> 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96798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72BB98-5F36-5D1C-4E20-8D8409CCC61D}"/>
              </a:ext>
            </a:extLst>
          </p:cNvPr>
          <p:cNvSpPr txBox="1"/>
          <p:nvPr/>
        </p:nvSpPr>
        <p:spPr>
          <a:xfrm>
            <a:off x="3545634" y="2687216"/>
            <a:ext cx="4889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Blackadder ITC" panose="04020505051007020D02" pitchFamily="82" charset="0"/>
              </a:rPr>
              <a:t>Thank you </a:t>
            </a:r>
            <a:endParaRPr lang="en-IN" sz="7200" dirty="0"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279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3FE98-CE38-B29B-D855-3E6A6E4C8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INTRODUCTION-</a:t>
            </a:r>
            <a:endParaRPr lang="en-IN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FE4D6-809E-ABA7-F641-41951D22A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555 Timer was developed by an electronic </a:t>
            </a:r>
          </a:p>
          <a:p>
            <a:pPr marL="0" indent="0">
              <a:buNone/>
            </a:pPr>
            <a:r>
              <a:rPr lang="en-US" dirty="0"/>
              <a:t>    engineer Hans </a:t>
            </a:r>
            <a:r>
              <a:rPr lang="en-US" dirty="0" err="1"/>
              <a:t>Camezind</a:t>
            </a:r>
            <a:r>
              <a:rPr lang="en-US" dirty="0"/>
              <a:t> in 1971.</a:t>
            </a:r>
          </a:p>
          <a:p>
            <a:r>
              <a:rPr lang="en-US" dirty="0"/>
              <a:t>555 timer is a digital monolithic integrated </a:t>
            </a:r>
          </a:p>
          <a:p>
            <a:pPr marL="0" indent="0">
              <a:buNone/>
            </a:pPr>
            <a:r>
              <a:rPr lang="en-US" dirty="0"/>
              <a:t>   circuit which may be used as clock generator</a:t>
            </a:r>
          </a:p>
          <a:p>
            <a:pPr marL="0" indent="0">
              <a:buNone/>
            </a:pPr>
            <a:r>
              <a:rPr lang="en-US" dirty="0"/>
              <a:t>   or monostable multivibrator.</a:t>
            </a:r>
          </a:p>
          <a:p>
            <a:r>
              <a:rPr lang="en-US" dirty="0"/>
              <a:t>The timer takes its name from the fact that</a:t>
            </a:r>
          </a:p>
          <a:p>
            <a:pPr marL="0" indent="0">
              <a:buNone/>
            </a:pPr>
            <a:r>
              <a:rPr lang="en-US" dirty="0"/>
              <a:t>   the original model packed 3 resistors, rated</a:t>
            </a:r>
          </a:p>
          <a:p>
            <a:pPr marL="0" indent="0">
              <a:buNone/>
            </a:pPr>
            <a:r>
              <a:rPr lang="en-US" dirty="0"/>
              <a:t>   at 5k ohm each. 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7EA05D-5CBC-968F-EAC3-2B1D7EF83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249487"/>
            <a:ext cx="5086351" cy="379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59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FF343-FC0A-FA1D-DF5F-B1404DE03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187" y="687387"/>
            <a:ext cx="9905999" cy="5875338"/>
          </a:xfrm>
        </p:spPr>
        <p:txBody>
          <a:bodyPr>
            <a:normAutofit/>
          </a:bodyPr>
          <a:lstStyle/>
          <a:p>
            <a:r>
              <a:rPr lang="en-US" sz="2000" b="1" dirty="0"/>
              <a:t>Ground: </a:t>
            </a:r>
            <a:r>
              <a:rPr lang="en-US" sz="2000" dirty="0"/>
              <a:t>Acts as a safety measure similar to plugs for </a:t>
            </a:r>
            <a:br>
              <a:rPr lang="en-US" sz="2000" dirty="0"/>
            </a:br>
            <a:r>
              <a:rPr lang="en-US" sz="2000" dirty="0"/>
              <a:t>wall outlets.</a:t>
            </a:r>
          </a:p>
          <a:p>
            <a:r>
              <a:rPr lang="en-US" sz="2000" b="1" dirty="0"/>
              <a:t>Trigger: </a:t>
            </a:r>
            <a:r>
              <a:rPr lang="en-US" sz="2000" dirty="0"/>
              <a:t>Passes on voltage to start timing operations.</a:t>
            </a:r>
          </a:p>
          <a:p>
            <a:r>
              <a:rPr lang="en-US" sz="2000" b="1" dirty="0"/>
              <a:t>Output: </a:t>
            </a:r>
            <a:r>
              <a:rPr lang="en-US" sz="2000" dirty="0"/>
              <a:t>Carries voltage to the device using the timer.</a:t>
            </a:r>
          </a:p>
          <a:p>
            <a:r>
              <a:rPr lang="en-US" sz="2000" b="1" dirty="0"/>
              <a:t>Reset: </a:t>
            </a:r>
            <a:r>
              <a:rPr lang="en-US" sz="2000" dirty="0"/>
              <a:t>Ends the timing operation.</a:t>
            </a:r>
          </a:p>
          <a:p>
            <a:r>
              <a:rPr lang="en-US" sz="2000" b="1" dirty="0"/>
              <a:t>Control voltage: </a:t>
            </a:r>
            <a:r>
              <a:rPr lang="en-US" sz="2000" dirty="0"/>
              <a:t>An optional pin for controlling the </a:t>
            </a:r>
            <a:br>
              <a:rPr lang="en-US" sz="2000" dirty="0"/>
            </a:br>
            <a:r>
              <a:rPr lang="en-US" sz="2000" dirty="0"/>
              <a:t>circuit outside the main setup. </a:t>
            </a:r>
          </a:p>
          <a:p>
            <a:r>
              <a:rPr lang="en-US" sz="2000" b="1" dirty="0"/>
              <a:t>Threshold: </a:t>
            </a:r>
            <a:r>
              <a:rPr lang="en-US" sz="2000" dirty="0"/>
              <a:t>Determines how long the timer should output </a:t>
            </a:r>
            <a:br>
              <a:rPr lang="en-US" sz="2000" dirty="0"/>
            </a:br>
            <a:r>
              <a:rPr lang="en-US" sz="2000" dirty="0"/>
              <a:t>voltages during each ON/OFF cycle.</a:t>
            </a:r>
          </a:p>
          <a:p>
            <a:r>
              <a:rPr lang="en-US" sz="2000" b="1" dirty="0"/>
              <a:t>Discharge: </a:t>
            </a:r>
            <a:r>
              <a:rPr lang="en-US" sz="2000" dirty="0"/>
              <a:t>It’s connected to capacitor, also influences the</a:t>
            </a:r>
            <a:br>
              <a:rPr lang="en-US" sz="2000" dirty="0"/>
            </a:br>
            <a:r>
              <a:rPr lang="en-US" sz="2000" dirty="0"/>
              <a:t> timing interval.</a:t>
            </a:r>
          </a:p>
          <a:p>
            <a:r>
              <a:rPr lang="en-US" sz="2000" b="1" dirty="0" err="1"/>
              <a:t>Vcc</a:t>
            </a:r>
            <a:r>
              <a:rPr lang="en-US" sz="2000" b="1" dirty="0"/>
              <a:t>: </a:t>
            </a:r>
            <a:r>
              <a:rPr lang="en-US" sz="2000" dirty="0"/>
              <a:t>Inputs voltage </a:t>
            </a:r>
            <a:endParaRPr lang="en-IN" sz="2000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750E0DF-16B0-7C81-AF39-A47C0E75AC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5934075" cy="593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A68AD3-627A-224F-A1AC-32050AF87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669" y="809626"/>
            <a:ext cx="5029005" cy="326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3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10A36-05CB-31CB-6141-24FBA9DC3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52426"/>
            <a:ext cx="9905998" cy="112395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Block diagram of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ic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555</a:t>
            </a:r>
            <a:endParaRPr lang="en-IN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1A62DEB-5A45-BBD7-D265-849A705941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4661" y="1570384"/>
            <a:ext cx="7504043" cy="464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5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847FF-4927-7485-54DC-216E72AFB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52400"/>
            <a:ext cx="9905998" cy="8382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Inside the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ic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555 timer</a:t>
            </a:r>
            <a:endParaRPr lang="en-IN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7B4672-F540-3557-74D7-5E2B56580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990600"/>
            <a:ext cx="9905999" cy="5267325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The voltage divider (pink) has three equal 5k resistor. It divides the input voltage (</a:t>
            </a:r>
            <a:r>
              <a:rPr lang="en-US" sz="2800" dirty="0" err="1"/>
              <a:t>Vcc</a:t>
            </a:r>
            <a:r>
              <a:rPr lang="en-US" sz="2800" dirty="0"/>
              <a:t>) into three equal parts.</a:t>
            </a:r>
          </a:p>
          <a:p>
            <a:r>
              <a:rPr lang="en-US" sz="2800" dirty="0"/>
              <a:t>The two comparator (brown) are operational amplifier (voltage amplifier) that compare the voltage at their input and saturate upon which is greater.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      The threshold comparators saturates when the voltage at the Threshold pin (pin 6) is greater than (2/3) </a:t>
            </a:r>
            <a:r>
              <a:rPr lang="en-US" sz="2400" dirty="0" err="1"/>
              <a:t>Vcc</a:t>
            </a:r>
            <a:r>
              <a:rPr lang="en-US" sz="2400" dirty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      The trigger comparator saturates when the voltage at the Trigger pin (pin2) is less than (1/3) </a:t>
            </a:r>
            <a:r>
              <a:rPr lang="en-US" sz="2400" dirty="0" err="1"/>
              <a:t>Vcc</a:t>
            </a:r>
            <a:r>
              <a:rPr lang="en-US" sz="2400" dirty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95E3F8-7D85-8775-5884-F4D145C92CF6}"/>
              </a:ext>
            </a:extLst>
          </p:cNvPr>
          <p:cNvCxnSpPr>
            <a:cxnSpLocks/>
          </p:cNvCxnSpPr>
          <p:nvPr/>
        </p:nvCxnSpPr>
        <p:spPr>
          <a:xfrm>
            <a:off x="3602355" y="4391025"/>
            <a:ext cx="201930" cy="0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214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1FF763-F612-9BF6-9DE1-7BACA54B39D6}"/>
              </a:ext>
            </a:extLst>
          </p:cNvPr>
          <p:cNvSpPr txBox="1"/>
          <p:nvPr/>
        </p:nvSpPr>
        <p:spPr>
          <a:xfrm>
            <a:off x="1212574" y="819046"/>
            <a:ext cx="10038521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flip-flop is a bi-stable device. It generates two values , a “high value= </a:t>
            </a:r>
            <a:r>
              <a:rPr lang="en-US" sz="2800" dirty="0" err="1"/>
              <a:t>Vcc</a:t>
            </a:r>
            <a:r>
              <a:rPr lang="en-US" sz="2800" dirty="0"/>
              <a:t> , low value=0V”.  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400" dirty="0"/>
              <a:t>   When the Threshold comparator saturates , the flip-flop is Reset ® and it outputs a low signal at pin 3.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400" dirty="0"/>
              <a:t>   When the Trigger comparator saturates, the flip-flop is set (s) and it output a high signal at pin 3.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 The transistor is being used as a switch ,it connects pin 7(discharge) to ground when it is closed.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400" dirty="0"/>
              <a:t> When Q is low , Q  is high. This closes the transistor switch and       attaches pin 7 to ground 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400" dirty="0"/>
              <a:t>  When Q is high , Q  is low. This open the transistor switch and attaches pin 7 is no longer  grounded.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817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99DB6E-33E6-D5E9-105A-05CDCE80DB13}"/>
              </a:ext>
            </a:extLst>
          </p:cNvPr>
          <p:cNvSpPr txBox="1"/>
          <p:nvPr/>
        </p:nvSpPr>
        <p:spPr>
          <a:xfrm>
            <a:off x="3256384" y="410740"/>
            <a:ext cx="5906277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dirty="0">
                <a:solidFill>
                  <a:schemeClr val="bg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MONOSTABLE MULTIVIBRATOR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08617F-BF48-AC63-E11D-364FAE364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614" y="1435952"/>
            <a:ext cx="7219268" cy="473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658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CE29E5-913A-63CD-B8AC-07C2B42EA154}"/>
              </a:ext>
            </a:extLst>
          </p:cNvPr>
          <p:cNvSpPr txBox="1"/>
          <p:nvPr/>
        </p:nvSpPr>
        <p:spPr>
          <a:xfrm>
            <a:off x="1828800" y="1698171"/>
            <a:ext cx="8752114" cy="3042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circuit has only one stable state. When trigger is applied, it produces a pulse at the output and returns back to its stable state. As it has only one stable state, it is called monostable multivibrator.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flip-flop is initially set i.e. Q is high. This drives the transistor in saturation. The capacitor discharges completely and voltage across it is nearly zero. The output at pin 3 is low.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a trigger input, a low going pulse is applied, then circuit state remains unchanged till trigger voltage is greater than 1/3 VCC.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it becomes less than 1/3 VCC, then comparator 2 output goes high. This resets the flip-flop so Q goes low and Q̅ goes high. Low Q makes the transistor off.</a:t>
            </a:r>
          </a:p>
        </p:txBody>
      </p:sp>
    </p:spTree>
    <p:extLst>
      <p:ext uri="{BB962C8B-B14F-4D97-AF65-F5344CB8AC3E}">
        <p14:creationId xmlns:p14="http://schemas.microsoft.com/office/powerpoint/2010/main" val="8553570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24E4EB89-685E-4C0E-AB33-C607270235D8}" vid="{332B2E2F-3A8A-4C12-91CD-6AE1D344941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964</TotalTime>
  <Words>1894</Words>
  <Application>Microsoft Office PowerPoint</Application>
  <PresentationFormat>Widescreen</PresentationFormat>
  <Paragraphs>164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Blackadder ITC</vt:lpstr>
      <vt:lpstr>Calibri</vt:lpstr>
      <vt:lpstr>Imprint MT Shadow</vt:lpstr>
      <vt:lpstr>Symbol</vt:lpstr>
      <vt:lpstr>times new roman</vt:lpstr>
      <vt:lpstr>Tw Cen MT</vt:lpstr>
      <vt:lpstr>Wingdings</vt:lpstr>
      <vt:lpstr>Theme1</vt:lpstr>
      <vt:lpstr>Rmae presentation</vt:lpstr>
      <vt:lpstr>Contents:</vt:lpstr>
      <vt:lpstr>INTRODUCTION-</vt:lpstr>
      <vt:lpstr>PowerPoint Presentation</vt:lpstr>
      <vt:lpstr>Block diagram of ic 555</vt:lpstr>
      <vt:lpstr>Inside the ic 555 timer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Tilt Switch</vt:lpstr>
      <vt:lpstr>Metronome</vt:lpstr>
      <vt:lpstr>LED Lamp Dimmer </vt:lpstr>
      <vt:lpstr>PowerPoint Presentation</vt:lpstr>
      <vt:lpstr> pulse Generation</vt:lpstr>
      <vt:lpstr>Waveform, and square wave generation</vt:lpstr>
      <vt:lpstr>PowerPoint Presentation</vt:lpstr>
      <vt:lpstr>Burglar alarm</vt:lpstr>
      <vt:lpstr>PowerPoint Presentation</vt:lpstr>
      <vt:lpstr>Advantages and disadvantages of ic 555</vt:lpstr>
      <vt:lpstr>DISADVANTAGES</vt:lpstr>
      <vt:lpstr>Some other applications of ic 555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sahilkapase97@outlook.com</dc:creator>
  <cp:lastModifiedBy>Kapil Sangameshwar</cp:lastModifiedBy>
  <cp:revision>16</cp:revision>
  <dcterms:created xsi:type="dcterms:W3CDTF">2022-12-15T17:10:29Z</dcterms:created>
  <dcterms:modified xsi:type="dcterms:W3CDTF">2023-01-12T08:04:57Z</dcterms:modified>
</cp:coreProperties>
</file>